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6" r:id="rId3"/>
    <p:sldId id="257" r:id="rId4"/>
    <p:sldId id="272" r:id="rId5"/>
    <p:sldId id="265" r:id="rId6"/>
    <p:sldId id="258" r:id="rId7"/>
    <p:sldId id="259" r:id="rId8"/>
    <p:sldId id="264" r:id="rId9"/>
    <p:sldId id="260" r:id="rId10"/>
    <p:sldId id="262" r:id="rId11"/>
    <p:sldId id="268" r:id="rId12"/>
    <p:sldId id="275" r:id="rId13"/>
    <p:sldId id="267" r:id="rId14"/>
    <p:sldId id="269" r:id="rId15"/>
    <p:sldId id="280" r:id="rId16"/>
    <p:sldId id="278" r:id="rId17"/>
    <p:sldId id="279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hony Tan" initials="AT" lastIdx="16" clrIdx="0">
    <p:extLst>
      <p:ext uri="{19B8F6BF-5375-455C-9EA6-DF929625EA0E}">
        <p15:presenceInfo xmlns:p15="http://schemas.microsoft.com/office/powerpoint/2012/main" userId="16df42e4547aa86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24A242-5BBE-4188-85ED-965D4CF4DCE0}" v="76" dt="2020-11-13T22:39:39.562"/>
    <p1510:client id="{1E76D510-2DEC-4803-92EB-D7CAA957FDEE}" v="119" dt="2020-11-17T11:26:58.610"/>
    <p1510:client id="{1F39E39A-DAB2-4D68-8A58-3D9955FB79E9}" v="34" dt="2020-11-22T12:58:40.354"/>
    <p1510:client id="{20422909-9702-4CDF-9C0C-61B0DD01ECB1}" v="289" dt="2020-11-17T13:45:09.642"/>
    <p1510:client id="{2061BF5A-C08E-476A-98D1-5196E1CADAAD}" v="319" dt="2020-11-28T10:41:39.805"/>
    <p1510:client id="{29C1CC05-1568-4896-98B0-044BE40C6ED2}" v="153" dt="2020-11-25T09:24:16.068"/>
    <p1510:client id="{31AE5AE6-EA2D-4A5B-8F33-BA400B21A8EA}" v="7" dt="2020-11-21T12:21:21.011"/>
    <p1510:client id="{33EBB040-F9B8-413C-9C20-924EAD602E9A}" v="6" dt="2020-11-28T06:08:06.104"/>
    <p1510:client id="{358A4138-FC92-428C-81B4-BF1F353871C0}" v="186" dt="2020-11-18T12:10:16.885"/>
    <p1510:client id="{44B04E5B-EE2B-4895-B064-40E5FD3A3DC2}" v="399" dt="2020-11-25T12:57:01.235"/>
    <p1510:client id="{47B38ADF-E187-4C1B-8778-280A6118160F}" v="186" dt="2020-11-19T06:08:31.675"/>
    <p1510:client id="{510508D4-3CCD-4B81-A1A3-D60AAADDD019}" v="768" dt="2020-11-28T05:44:05.418"/>
    <p1510:client id="{559E4DB9-2C43-475A-A9FC-2130D7DDEA2E}" v="997" dt="2020-11-19T01:00:13.543"/>
    <p1510:client id="{59AB251E-355D-4BED-A9D7-FCFB9727BCB2}" v="82" dt="2020-11-24T08:54:20.506"/>
    <p1510:client id="{5EAA170D-4664-4A44-B0D3-0D16E3F14267}" v="245" dt="2020-11-27T10:34:06.137"/>
    <p1510:client id="{632574DF-7A00-41E8-8A08-B14B6DB0BA00}" v="205" dt="2020-11-26T07:29:43.756"/>
    <p1510:client id="{6A17121C-6E5F-4CFB-9A45-BC6B76113181}" v="155" dt="2020-11-26T12:24:19.301"/>
    <p1510:client id="{6DB4DAD1-7209-4070-B3DB-D949D0CCB716}" v="150" dt="2020-11-14T03:33:13.581"/>
    <p1510:client id="{7149B976-4151-43CC-B07A-ECF36B6F5386}" v="1465" dt="2020-11-16T05:45:18.057"/>
    <p1510:client id="{82D4FEEB-51BA-43F7-B62C-CD153C0079B6}" v="23" dt="2020-11-22T11:15:33.826"/>
    <p1510:client id="{8CC9060B-D325-425A-AB36-F3ECBFAFE619}" v="1" dt="2020-11-28T08:01:15.594"/>
    <p1510:client id="{8F3A10D2-EA1E-444B-B24C-00F4C266234B}" v="29" dt="2020-11-27T04:29:29.369"/>
    <p1510:client id="{91D3BA14-9CF9-45FD-8AC9-AF889402F442}" v="280" dt="2020-11-24T11:22:29.878"/>
    <p1510:client id="{A054135F-46BB-4ECA-BEAE-9C8D25CAD069}" v="545" dt="2020-11-29T03:09:06.885"/>
    <p1510:client id="{A6045B7D-A683-4D8A-A5EA-E7DE60C5230E}" v="301" dt="2020-11-29T00:28:29.450"/>
    <p1510:client id="{A68878B0-BB8D-47E3-9D4D-0B6C15A2F556}" v="109" dt="2020-11-30T12:42:46.368"/>
    <p1510:client id="{AD094BDE-2F9E-4864-BC15-C64FF21E67D5}" v="297" dt="2020-11-30T11:22:30.480"/>
    <p1510:client id="{AFF409F4-711B-4C5F-AB8B-C18067205FAD}" v="544" dt="2020-11-20T05:42:36.098"/>
    <p1510:client id="{B2C6452F-2161-4217-8532-7798F39704AA}" v="389" dt="2020-11-27T23:59:31.693"/>
    <p1510:client id="{B35A95C0-F07C-43CB-9D4A-4483EFAD8956}" v="388" dt="2020-11-28T13:17:06.169"/>
    <p1510:client id="{D107818C-2883-4A15-8C5E-4644A89169F2}" v="73" dt="2020-11-27T13:05:03.267"/>
    <p1510:client id="{E158F370-5EE5-4A0E-BF7F-F814C191D2EC}" v="236" dt="2020-11-20T13:35:14.252"/>
    <p1510:client id="{E8F469C5-6058-48C7-9428-699A004DDE84}" v="1050" dt="2020-11-29T12:50:28.597"/>
    <p1510:client id="{F2C7D734-0220-40EA-AAD5-3CF587EF38B6}" v="142" dt="2020-11-11T11:46:30.590"/>
    <p1510:client id="{F63D5A8D-B8FC-417C-874B-6AD492420172}" v="1" dt="2020-11-26T08:44:00.556"/>
    <p1510:client id="{F640BD3A-7F1D-4CE7-8A2C-465D8CA6A3C8}" v="50" dt="2020-11-19T11:14:59.298"/>
    <p1510:client id="{F8BE1DA8-64BF-4ED0-BA17-108C13DE3B29}" v="38" dt="2020-11-12T12:24:06.9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67" d="100"/>
          <a:sy n="67" d="100"/>
        </p:scale>
        <p:origin x="4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70102E-FEE0-4C5D-985B-B6F7B6E4C191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49845A-C512-4551-9AE2-020A3E56641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u="sng" dirty="0">
              <a:latin typeface="Calibri Light" panose="020F0302020204030204"/>
            </a:rPr>
            <a:t>Objective</a:t>
          </a:r>
          <a:endParaRPr lang="en-US" u="sng" dirty="0"/>
        </a:p>
      </dgm:t>
    </dgm:pt>
    <dgm:pt modelId="{0A9B1FEC-39B2-4C6C-A033-74BD20FAEC02}" type="parTrans" cxnId="{90550D5B-7549-41FF-A85D-7EB858110382}">
      <dgm:prSet/>
      <dgm:spPr/>
      <dgm:t>
        <a:bodyPr/>
        <a:lstStyle/>
        <a:p>
          <a:endParaRPr lang="en-US"/>
        </a:p>
      </dgm:t>
    </dgm:pt>
    <dgm:pt modelId="{B1174F4E-8493-488E-84FB-8E0EF7848B3B}" type="sibTrans" cxnId="{90550D5B-7549-41FF-A85D-7EB858110382}">
      <dgm:prSet/>
      <dgm:spPr/>
      <dgm:t>
        <a:bodyPr/>
        <a:lstStyle/>
        <a:p>
          <a:endParaRPr lang="en-US"/>
        </a:p>
      </dgm:t>
    </dgm:pt>
    <dgm:pt modelId="{479A9669-AF00-4E29-AAD8-1E8B9474B166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Identify which specific features result in booking cancellation</a:t>
          </a:r>
        </a:p>
      </dgm:t>
    </dgm:pt>
    <dgm:pt modelId="{ABCA101E-9F21-43F2-9CE5-8DF889253360}" type="parTrans" cxnId="{1107EBED-C44F-4EBF-8E43-81756A195169}">
      <dgm:prSet/>
      <dgm:spPr/>
      <dgm:t>
        <a:bodyPr/>
        <a:lstStyle/>
        <a:p>
          <a:endParaRPr lang="en-US"/>
        </a:p>
      </dgm:t>
    </dgm:pt>
    <dgm:pt modelId="{B185745B-7C65-43C2-9C90-ECD0C6387FE5}" type="sibTrans" cxnId="{1107EBED-C44F-4EBF-8E43-81756A195169}">
      <dgm:prSet/>
      <dgm:spPr/>
      <dgm:t>
        <a:bodyPr/>
        <a:lstStyle/>
        <a:p>
          <a:endParaRPr lang="en-US"/>
        </a:p>
      </dgm:t>
    </dgm:pt>
    <dgm:pt modelId="{216BA706-3D65-4F91-8CDC-05BCB696E0D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u="sng" dirty="0">
              <a:latin typeface="Calibri Light" panose="020F0302020204030204"/>
            </a:rPr>
            <a:t>Process</a:t>
          </a:r>
          <a:endParaRPr lang="en-US" u="sng" dirty="0"/>
        </a:p>
      </dgm:t>
    </dgm:pt>
    <dgm:pt modelId="{4B9964BA-7F78-4D82-96B4-8E08C3DE7347}" type="parTrans" cxnId="{27EED475-ED53-4AF2-96F8-392556EA1744}">
      <dgm:prSet/>
      <dgm:spPr/>
      <dgm:t>
        <a:bodyPr/>
        <a:lstStyle/>
        <a:p>
          <a:endParaRPr lang="en-US"/>
        </a:p>
      </dgm:t>
    </dgm:pt>
    <dgm:pt modelId="{F7728C96-EEEA-465F-9A6C-30F69DDCF79B}" type="sibTrans" cxnId="{27EED475-ED53-4AF2-96F8-392556EA1744}">
      <dgm:prSet/>
      <dgm:spPr/>
      <dgm:t>
        <a:bodyPr/>
        <a:lstStyle/>
        <a:p>
          <a:endParaRPr lang="en-US"/>
        </a:p>
      </dgm:t>
    </dgm:pt>
    <dgm:pt modelId="{108E9E42-1196-4431-96E6-77027F768D12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Random Forest provided best performance with 84% accuracy</a:t>
          </a:r>
        </a:p>
      </dgm:t>
    </dgm:pt>
    <dgm:pt modelId="{45C74587-E9CD-43CA-BE49-1CFCBE239909}" type="parTrans" cxnId="{E1954D4E-3060-44AE-82AC-EF8959A9FFFD}">
      <dgm:prSet/>
      <dgm:spPr/>
      <dgm:t>
        <a:bodyPr/>
        <a:lstStyle/>
        <a:p>
          <a:endParaRPr lang="en-US"/>
        </a:p>
      </dgm:t>
    </dgm:pt>
    <dgm:pt modelId="{F3882000-E389-491D-8281-FA1999B3A9F3}" type="sibTrans" cxnId="{E1954D4E-3060-44AE-82AC-EF8959A9FFFD}">
      <dgm:prSet/>
      <dgm:spPr/>
      <dgm:t>
        <a:bodyPr/>
        <a:lstStyle/>
        <a:p>
          <a:endParaRPr lang="en-US"/>
        </a:p>
      </dgm:t>
    </dgm:pt>
    <dgm:pt modelId="{4E717B6A-ACBD-4195-8FAF-E1E82A142C1B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 b="0" dirty="0"/>
            <a:t>Select </a:t>
          </a:r>
          <a:r>
            <a:rPr lang="en-US" b="0" dirty="0">
              <a:latin typeface="Calibri Light" panose="020F0302020204030204"/>
            </a:rPr>
            <a:t>most </a:t>
          </a:r>
          <a:r>
            <a:rPr lang="en-US" b="0" dirty="0"/>
            <a:t>relevant features </a:t>
          </a:r>
          <a:r>
            <a:rPr lang="en-US" b="0" dirty="0">
              <a:latin typeface="Calibri Light" panose="020F0302020204030204"/>
            </a:rPr>
            <a:t>that affect cancellation</a:t>
          </a:r>
          <a:endParaRPr lang="en-US" b="1" dirty="0">
            <a:latin typeface="Calibri Light" panose="020F0302020204030204"/>
          </a:endParaRPr>
        </a:p>
      </dgm:t>
    </dgm:pt>
    <dgm:pt modelId="{361F85B1-3024-4AE3-8C1B-F5BE62B6BB0D}" type="parTrans" cxnId="{46F307FE-5874-48AA-BD67-9384BF227A1C}">
      <dgm:prSet/>
      <dgm:spPr/>
      <dgm:t>
        <a:bodyPr/>
        <a:lstStyle/>
        <a:p>
          <a:endParaRPr lang="en-AU"/>
        </a:p>
      </dgm:t>
    </dgm:pt>
    <dgm:pt modelId="{72F8A46D-DD14-4DB7-BBF1-FA637D85C5C9}" type="sibTrans" cxnId="{46F307FE-5874-48AA-BD67-9384BF227A1C}">
      <dgm:prSet/>
      <dgm:spPr/>
      <dgm:t>
        <a:bodyPr/>
        <a:lstStyle/>
        <a:p>
          <a:endParaRPr lang="en-AU"/>
        </a:p>
      </dgm:t>
    </dgm:pt>
    <dgm:pt modelId="{533FC5B9-FC3E-4304-8EE1-62755ADB1B46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Reduce cancellations of hotel bookings</a:t>
          </a:r>
        </a:p>
      </dgm:t>
    </dgm:pt>
    <dgm:pt modelId="{49AEAE99-F51F-4111-8342-3C96D39DECA6}" type="parTrans" cxnId="{7F9AF371-D7C4-4A43-B977-452D27709BF2}">
      <dgm:prSet/>
      <dgm:spPr/>
      <dgm:t>
        <a:bodyPr/>
        <a:lstStyle/>
        <a:p>
          <a:endParaRPr lang="en-AU"/>
        </a:p>
      </dgm:t>
    </dgm:pt>
    <dgm:pt modelId="{5E933A6B-B26C-4BA4-BFF5-694667A59324}" type="sibTrans" cxnId="{7F9AF371-D7C4-4A43-B977-452D27709BF2}">
      <dgm:prSet/>
      <dgm:spPr/>
      <dgm:t>
        <a:bodyPr/>
        <a:lstStyle/>
        <a:p>
          <a:endParaRPr lang="en-AU"/>
        </a:p>
      </dgm:t>
    </dgm:pt>
    <dgm:pt modelId="{46CE460B-A22B-4BDD-9EE7-23A3E8C65F3F}">
      <dgm:prSet phldr="0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u="sng" dirty="0">
              <a:latin typeface="Calibri Light" panose="020F0302020204030204"/>
            </a:rPr>
            <a:t>Recommendations</a:t>
          </a:r>
          <a:endParaRPr lang="en-US" u="sng" dirty="0"/>
        </a:p>
      </dgm:t>
    </dgm:pt>
    <dgm:pt modelId="{98EE41B4-CBD5-47CC-A3BF-1C485B9B258F}" type="parTrans" cxnId="{CF8AE6CB-F33C-456E-93F5-42443987DA1C}">
      <dgm:prSet/>
      <dgm:spPr/>
      <dgm:t>
        <a:bodyPr/>
        <a:lstStyle/>
        <a:p>
          <a:endParaRPr lang="en-AU"/>
        </a:p>
      </dgm:t>
    </dgm:pt>
    <dgm:pt modelId="{CE38B0A2-8A06-489B-9B2B-C1FAC4D4A8CB}" type="sibTrans" cxnId="{CF8AE6CB-F33C-456E-93F5-42443987DA1C}">
      <dgm:prSet/>
      <dgm:spPr/>
      <dgm:t>
        <a:bodyPr/>
        <a:lstStyle/>
        <a:p>
          <a:endParaRPr lang="en-AU"/>
        </a:p>
      </dgm:t>
    </dgm:pt>
    <dgm:pt modelId="{379D00C2-22E2-4098-83CA-8C06A6273870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b="0" dirty="0">
              <a:latin typeface="Calibri Light" panose="020F0302020204030204"/>
            </a:rPr>
            <a:t> </a:t>
          </a:r>
          <a:r>
            <a:rPr lang="en-US" dirty="0"/>
            <a:t>Build prediction model to determine which factors influence the outcome with most accuracy</a:t>
          </a:r>
        </a:p>
      </dgm:t>
    </dgm:pt>
    <dgm:pt modelId="{8E8D2177-8D56-4B0D-A7A5-2E698382BECE}" type="parTrans" cxnId="{B6CF040A-16CE-43D3-9401-72B7CE8C19ED}">
      <dgm:prSet/>
      <dgm:spPr/>
      <dgm:t>
        <a:bodyPr/>
        <a:lstStyle/>
        <a:p>
          <a:endParaRPr lang="en-AU"/>
        </a:p>
      </dgm:t>
    </dgm:pt>
    <dgm:pt modelId="{E0B7F20F-AB98-49BA-A33B-94DF90ADEBF6}" type="sibTrans" cxnId="{B6CF040A-16CE-43D3-9401-72B7CE8C19ED}">
      <dgm:prSet/>
      <dgm:spPr/>
      <dgm:t>
        <a:bodyPr/>
        <a:lstStyle/>
        <a:p>
          <a:endParaRPr lang="en-AU"/>
        </a:p>
      </dgm:t>
    </dgm:pt>
    <dgm:pt modelId="{03AFADE7-130E-4362-911F-D6935CFB7EA1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Lead time, deposit, and average rate had most impact on target</a:t>
          </a:r>
          <a:endParaRPr lang="en-US" dirty="0">
            <a:latin typeface="Calibri Light" panose="020F0302020204030204"/>
          </a:endParaRPr>
        </a:p>
      </dgm:t>
    </dgm:pt>
    <dgm:pt modelId="{D732AA0C-0B1F-4B09-98C2-4BD83B40FA96}" type="parTrans" cxnId="{E632F023-928B-4D23-8AD6-F2E282932CA1}">
      <dgm:prSet/>
      <dgm:spPr/>
      <dgm:t>
        <a:bodyPr/>
        <a:lstStyle/>
        <a:p>
          <a:endParaRPr lang="en-AU"/>
        </a:p>
      </dgm:t>
    </dgm:pt>
    <dgm:pt modelId="{B13E1A65-8242-47D5-AB13-87888E547D26}" type="sibTrans" cxnId="{E632F023-928B-4D23-8AD6-F2E282932CA1}">
      <dgm:prSet/>
      <dgm:spPr/>
      <dgm:t>
        <a:bodyPr/>
        <a:lstStyle/>
        <a:p>
          <a:endParaRPr lang="en-AU"/>
        </a:p>
      </dgm:t>
    </dgm:pt>
    <dgm:pt modelId="{9BAAF3FE-3F76-4FAF-973F-6808D8C047B2}">
      <dgm:prSet phldr="0"/>
      <dgm:spPr/>
      <dgm:t>
        <a:bodyPr/>
        <a:lstStyle/>
        <a:p>
          <a:pPr>
            <a:lnSpc>
              <a:spcPct val="100000"/>
            </a:lnSpc>
          </a:pPr>
          <a:endParaRPr lang="en-US" dirty="0">
            <a:latin typeface="Calibri Light" panose="020F0302020204030204"/>
          </a:endParaRPr>
        </a:p>
      </dgm:t>
    </dgm:pt>
    <dgm:pt modelId="{3C4718D0-7E79-4872-9D70-7817B65CCA03}" type="parTrans" cxnId="{2C4099B5-469C-4CB1-8F21-504BF56C6667}">
      <dgm:prSet/>
      <dgm:spPr/>
      <dgm:t>
        <a:bodyPr/>
        <a:lstStyle/>
        <a:p>
          <a:endParaRPr lang="en-AU"/>
        </a:p>
      </dgm:t>
    </dgm:pt>
    <dgm:pt modelId="{C2AEE178-179C-4350-946E-38ADA3A4B362}" type="sibTrans" cxnId="{2C4099B5-469C-4CB1-8F21-504BF56C6667}">
      <dgm:prSet/>
      <dgm:spPr/>
      <dgm:t>
        <a:bodyPr/>
        <a:lstStyle/>
        <a:p>
          <a:endParaRPr lang="en-AU"/>
        </a:p>
      </dgm:t>
    </dgm:pt>
    <dgm:pt modelId="{CB7964BB-C30C-4DE8-A2CF-40E65BC4267B}">
      <dgm:prSet phldr="0"/>
      <dgm:spPr/>
      <dgm:t>
        <a:bodyPr/>
        <a:lstStyle/>
        <a:p>
          <a:pPr>
            <a:lnSpc>
              <a:spcPct val="100000"/>
            </a:lnSpc>
          </a:pPr>
          <a:endParaRPr lang="en-US" dirty="0">
            <a:latin typeface="Calibri Light" panose="020F0302020204030204"/>
          </a:endParaRPr>
        </a:p>
      </dgm:t>
    </dgm:pt>
    <dgm:pt modelId="{A2CED055-5140-4FEB-B7F1-42D9ADF473E2}" type="parTrans" cxnId="{CB4631CA-7E32-4A15-9E1E-1E08FD15CB02}">
      <dgm:prSet/>
      <dgm:spPr/>
      <dgm:t>
        <a:bodyPr/>
        <a:lstStyle/>
        <a:p>
          <a:endParaRPr lang="en-AU"/>
        </a:p>
      </dgm:t>
    </dgm:pt>
    <dgm:pt modelId="{BFF1D2A4-07FC-49BA-A6DB-C7C688AB461D}" type="sibTrans" cxnId="{CB4631CA-7E32-4A15-9E1E-1E08FD15CB02}">
      <dgm:prSet/>
      <dgm:spPr/>
      <dgm:t>
        <a:bodyPr/>
        <a:lstStyle/>
        <a:p>
          <a:endParaRPr lang="en-AU"/>
        </a:p>
      </dgm:t>
    </dgm:pt>
    <dgm:pt modelId="{89AA5D76-BD82-487E-A08F-F0A2A7A13E91}">
      <dgm:prSet phldr="0"/>
      <dgm:spPr/>
      <dgm:t>
        <a:bodyPr/>
        <a:lstStyle/>
        <a:p>
          <a:pPr>
            <a:lnSpc>
              <a:spcPct val="100000"/>
            </a:lnSpc>
          </a:pPr>
          <a:endParaRPr lang="en-US" b="0" dirty="0">
            <a:latin typeface="Calibri Light" panose="020F0302020204030204"/>
          </a:endParaRPr>
        </a:p>
      </dgm:t>
    </dgm:pt>
    <dgm:pt modelId="{FA7FB6DE-C0E0-4CDB-A7D1-75F12A47BBD4}" type="parTrans" cxnId="{78B3C3D9-8849-4EE9-BE12-08ED9154C59C}">
      <dgm:prSet/>
      <dgm:spPr/>
      <dgm:t>
        <a:bodyPr/>
        <a:lstStyle/>
        <a:p>
          <a:endParaRPr lang="en-AU"/>
        </a:p>
      </dgm:t>
    </dgm:pt>
    <dgm:pt modelId="{77537E1C-EEB7-42AB-9F3E-2BE58937F8EC}" type="sibTrans" cxnId="{78B3C3D9-8849-4EE9-BE12-08ED9154C59C}">
      <dgm:prSet/>
      <dgm:spPr/>
      <dgm:t>
        <a:bodyPr/>
        <a:lstStyle/>
        <a:p>
          <a:endParaRPr lang="en-AU"/>
        </a:p>
      </dgm:t>
    </dgm:pt>
    <dgm:pt modelId="{D77058E3-107C-4BD3-9347-973AC7E5470D}" type="pres">
      <dgm:prSet presAssocID="{D470102E-FEE0-4C5D-985B-B6F7B6E4C191}" presName="root" presStyleCnt="0">
        <dgm:presLayoutVars>
          <dgm:dir/>
          <dgm:resizeHandles val="exact"/>
        </dgm:presLayoutVars>
      </dgm:prSet>
      <dgm:spPr/>
    </dgm:pt>
    <dgm:pt modelId="{80BA8C82-A15C-458F-BD07-C9204F4E73C4}" type="pres">
      <dgm:prSet presAssocID="{7349845A-C512-4551-9AE2-020A3E566417}" presName="compNode" presStyleCnt="0"/>
      <dgm:spPr/>
    </dgm:pt>
    <dgm:pt modelId="{1B88DDC1-DF24-4474-9271-E2C59A3FD89C}" type="pres">
      <dgm:prSet presAssocID="{7349845A-C512-4551-9AE2-020A3E56641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7723AA3A-981D-4232-95DC-97954991918E}" type="pres">
      <dgm:prSet presAssocID="{7349845A-C512-4551-9AE2-020A3E566417}" presName="iconSpace" presStyleCnt="0"/>
      <dgm:spPr/>
    </dgm:pt>
    <dgm:pt modelId="{F7370CEA-C9F5-41DF-A886-65DE88E51EDE}" type="pres">
      <dgm:prSet presAssocID="{7349845A-C512-4551-9AE2-020A3E566417}" presName="parTx" presStyleLbl="revTx" presStyleIdx="0" presStyleCnt="6">
        <dgm:presLayoutVars>
          <dgm:chMax val="0"/>
          <dgm:chPref val="0"/>
        </dgm:presLayoutVars>
      </dgm:prSet>
      <dgm:spPr/>
    </dgm:pt>
    <dgm:pt modelId="{C6A6F459-8E61-424D-BAF3-CE63CF3C9D63}" type="pres">
      <dgm:prSet presAssocID="{7349845A-C512-4551-9AE2-020A3E566417}" presName="txSpace" presStyleCnt="0"/>
      <dgm:spPr/>
    </dgm:pt>
    <dgm:pt modelId="{34540390-9268-4718-AF06-C0DACF0CD1AA}" type="pres">
      <dgm:prSet presAssocID="{7349845A-C512-4551-9AE2-020A3E566417}" presName="desTx" presStyleLbl="revTx" presStyleIdx="1" presStyleCnt="6">
        <dgm:presLayoutVars/>
      </dgm:prSet>
      <dgm:spPr/>
    </dgm:pt>
    <dgm:pt modelId="{6CCC3AEB-A922-432F-B10D-CBB4CBECE427}" type="pres">
      <dgm:prSet presAssocID="{B1174F4E-8493-488E-84FB-8E0EF7848B3B}" presName="sibTrans" presStyleCnt="0"/>
      <dgm:spPr/>
    </dgm:pt>
    <dgm:pt modelId="{10843B5D-1B3C-4278-89F6-EB828A2C5C21}" type="pres">
      <dgm:prSet presAssocID="{216BA706-3D65-4F91-8CDC-05BCB696E0DE}" presName="compNode" presStyleCnt="0"/>
      <dgm:spPr/>
    </dgm:pt>
    <dgm:pt modelId="{F086FD0D-0E58-469C-8E06-81C78FD1EAED}" type="pres">
      <dgm:prSet presAssocID="{216BA706-3D65-4F91-8CDC-05BCB696E0D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F8AD8D7-E496-4500-AE14-D961C26BF7E1}" type="pres">
      <dgm:prSet presAssocID="{216BA706-3D65-4F91-8CDC-05BCB696E0DE}" presName="iconSpace" presStyleCnt="0"/>
      <dgm:spPr/>
    </dgm:pt>
    <dgm:pt modelId="{349637B4-EB98-4A2E-AE27-77454D05E0E3}" type="pres">
      <dgm:prSet presAssocID="{216BA706-3D65-4F91-8CDC-05BCB696E0DE}" presName="parTx" presStyleLbl="revTx" presStyleIdx="2" presStyleCnt="6">
        <dgm:presLayoutVars>
          <dgm:chMax val="0"/>
          <dgm:chPref val="0"/>
        </dgm:presLayoutVars>
      </dgm:prSet>
      <dgm:spPr/>
    </dgm:pt>
    <dgm:pt modelId="{D061223D-92B2-47B5-B471-7C339B3C7EC8}" type="pres">
      <dgm:prSet presAssocID="{216BA706-3D65-4F91-8CDC-05BCB696E0DE}" presName="txSpace" presStyleCnt="0"/>
      <dgm:spPr/>
    </dgm:pt>
    <dgm:pt modelId="{5756D102-FF51-47AB-80B1-AAFB10F9A041}" type="pres">
      <dgm:prSet presAssocID="{216BA706-3D65-4F91-8CDC-05BCB696E0DE}" presName="desTx" presStyleLbl="revTx" presStyleIdx="3" presStyleCnt="6">
        <dgm:presLayoutVars/>
      </dgm:prSet>
      <dgm:spPr/>
    </dgm:pt>
    <dgm:pt modelId="{9596D3A3-67CB-410F-85C1-A02868B6BA32}" type="pres">
      <dgm:prSet presAssocID="{F7728C96-EEEA-465F-9A6C-30F69DDCF79B}" presName="sibTrans" presStyleCnt="0"/>
      <dgm:spPr/>
    </dgm:pt>
    <dgm:pt modelId="{A226EC9B-1C00-41F9-B452-32554C403FC8}" type="pres">
      <dgm:prSet presAssocID="{46CE460B-A22B-4BDD-9EE7-23A3E8C65F3F}" presName="compNode" presStyleCnt="0"/>
      <dgm:spPr/>
    </dgm:pt>
    <dgm:pt modelId="{1F52DDCE-0468-4FC9-A492-EF2E47F3317C}" type="pres">
      <dgm:prSet presAssocID="{46CE460B-A22B-4BDD-9EE7-23A3E8C65F3F}" presName="iconRect" presStyleLbl="node1" presStyleIdx="2" presStyleCnt="3"/>
      <dgm:spPr/>
    </dgm:pt>
    <dgm:pt modelId="{05AAE760-0318-42EC-AE9F-1292B003E9CA}" type="pres">
      <dgm:prSet presAssocID="{46CE460B-A22B-4BDD-9EE7-23A3E8C65F3F}" presName="iconSpace" presStyleCnt="0"/>
      <dgm:spPr/>
    </dgm:pt>
    <dgm:pt modelId="{CF99A9D7-F708-42A7-93FB-E00972FCB2B3}" type="pres">
      <dgm:prSet presAssocID="{46CE460B-A22B-4BDD-9EE7-23A3E8C65F3F}" presName="parTx" presStyleLbl="revTx" presStyleIdx="4" presStyleCnt="6">
        <dgm:presLayoutVars>
          <dgm:chMax val="0"/>
          <dgm:chPref val="0"/>
        </dgm:presLayoutVars>
      </dgm:prSet>
      <dgm:spPr/>
    </dgm:pt>
    <dgm:pt modelId="{A89371A2-B06D-4EA0-A5FD-F509E3BD7A42}" type="pres">
      <dgm:prSet presAssocID="{46CE460B-A22B-4BDD-9EE7-23A3E8C65F3F}" presName="txSpace" presStyleCnt="0"/>
      <dgm:spPr/>
    </dgm:pt>
    <dgm:pt modelId="{5D6E85B0-7EBD-433B-B3C3-B0D96F2E1C6A}" type="pres">
      <dgm:prSet presAssocID="{46CE460B-A22B-4BDD-9EE7-23A3E8C65F3F}" presName="desTx" presStyleLbl="revTx" presStyleIdx="5" presStyleCnt="6">
        <dgm:presLayoutVars/>
      </dgm:prSet>
      <dgm:spPr/>
    </dgm:pt>
  </dgm:ptLst>
  <dgm:cxnLst>
    <dgm:cxn modelId="{D9906003-6380-4EAA-A708-5BA53BB8DC0F}" type="presOf" srcId="{7349845A-C512-4551-9AE2-020A3E566417}" destId="{F7370CEA-C9F5-41DF-A886-65DE88E51EDE}" srcOrd="0" destOrd="0" presId="urn:microsoft.com/office/officeart/2018/5/layout/CenteredIconLabelDescriptionList"/>
    <dgm:cxn modelId="{B6CF040A-16CE-43D3-9401-72B7CE8C19ED}" srcId="{216BA706-3D65-4F91-8CDC-05BCB696E0DE}" destId="{379D00C2-22E2-4098-83CA-8C06A6273870}" srcOrd="2" destOrd="0" parTransId="{8E8D2177-8D56-4B0D-A7A5-2E698382BECE}" sibTransId="{E0B7F20F-AB98-49BA-A33B-94DF90ADEBF6}"/>
    <dgm:cxn modelId="{30295816-BFA9-4D22-B670-DDA80DE6E109}" type="presOf" srcId="{533FC5B9-FC3E-4304-8EE1-62755ADB1B46}" destId="{34540390-9268-4718-AF06-C0DACF0CD1AA}" srcOrd="0" destOrd="0" presId="urn:microsoft.com/office/officeart/2018/5/layout/CenteredIconLabelDescriptionList"/>
    <dgm:cxn modelId="{E632F023-928B-4D23-8AD6-F2E282932CA1}" srcId="{46CE460B-A22B-4BDD-9EE7-23A3E8C65F3F}" destId="{03AFADE7-130E-4362-911F-D6935CFB7EA1}" srcOrd="2" destOrd="0" parTransId="{D732AA0C-0B1F-4B09-98C2-4BD83B40FA96}" sibTransId="{B13E1A65-8242-47D5-AB13-87888E547D26}"/>
    <dgm:cxn modelId="{19682533-7615-49CD-9C69-6B5079A9AF0D}" type="presOf" srcId="{4E717B6A-ACBD-4195-8FAF-E1E82A142C1B}" destId="{5756D102-FF51-47AB-80B1-AAFB10F9A041}" srcOrd="0" destOrd="0" presId="urn:microsoft.com/office/officeart/2018/5/layout/CenteredIconLabelDescriptionList"/>
    <dgm:cxn modelId="{F72C033D-FE25-417B-86CE-1215AEFB11A3}" type="presOf" srcId="{46CE460B-A22B-4BDD-9EE7-23A3E8C65F3F}" destId="{CF99A9D7-F708-42A7-93FB-E00972FCB2B3}" srcOrd="0" destOrd="0" presId="urn:microsoft.com/office/officeart/2018/5/layout/CenteredIconLabelDescriptionList"/>
    <dgm:cxn modelId="{90550D5B-7549-41FF-A85D-7EB858110382}" srcId="{D470102E-FEE0-4C5D-985B-B6F7B6E4C191}" destId="{7349845A-C512-4551-9AE2-020A3E566417}" srcOrd="0" destOrd="0" parTransId="{0A9B1FEC-39B2-4C6C-A033-74BD20FAEC02}" sibTransId="{B1174F4E-8493-488E-84FB-8E0EF7848B3B}"/>
    <dgm:cxn modelId="{5B0A6B67-30E3-4ACA-90B6-37984FB5C0C1}" type="presOf" srcId="{03AFADE7-130E-4362-911F-D6935CFB7EA1}" destId="{5D6E85B0-7EBD-433B-B3C3-B0D96F2E1C6A}" srcOrd="0" destOrd="2" presId="urn:microsoft.com/office/officeart/2018/5/layout/CenteredIconLabelDescriptionList"/>
    <dgm:cxn modelId="{E1954D4E-3060-44AE-82AC-EF8959A9FFFD}" srcId="{46CE460B-A22B-4BDD-9EE7-23A3E8C65F3F}" destId="{108E9E42-1196-4431-96E6-77027F768D12}" srcOrd="0" destOrd="0" parTransId="{45C74587-E9CD-43CA-BE49-1CFCBE239909}" sibTransId="{F3882000-E389-491D-8281-FA1999B3A9F3}"/>
    <dgm:cxn modelId="{7F9AF371-D7C4-4A43-B977-452D27709BF2}" srcId="{7349845A-C512-4551-9AE2-020A3E566417}" destId="{533FC5B9-FC3E-4304-8EE1-62755ADB1B46}" srcOrd="0" destOrd="0" parTransId="{49AEAE99-F51F-4111-8342-3C96D39DECA6}" sibTransId="{5E933A6B-B26C-4BA4-BFF5-694667A59324}"/>
    <dgm:cxn modelId="{27EED475-ED53-4AF2-96F8-392556EA1744}" srcId="{D470102E-FEE0-4C5D-985B-B6F7B6E4C191}" destId="{216BA706-3D65-4F91-8CDC-05BCB696E0DE}" srcOrd="1" destOrd="0" parTransId="{4B9964BA-7F78-4D82-96B4-8E08C3DE7347}" sibTransId="{F7728C96-EEEA-465F-9A6C-30F69DDCF79B}"/>
    <dgm:cxn modelId="{D2DAE782-3B25-4C0A-B8E3-B3543B3E2DB1}" type="presOf" srcId="{216BA706-3D65-4F91-8CDC-05BCB696E0DE}" destId="{349637B4-EB98-4A2E-AE27-77454D05E0E3}" srcOrd="0" destOrd="0" presId="urn:microsoft.com/office/officeart/2018/5/layout/CenteredIconLabelDescriptionList"/>
    <dgm:cxn modelId="{2CA0AE83-54E3-4D47-A7BB-D26B64362391}" type="presOf" srcId="{89AA5D76-BD82-487E-A08F-F0A2A7A13E91}" destId="{5756D102-FF51-47AB-80B1-AAFB10F9A041}" srcOrd="0" destOrd="1" presId="urn:microsoft.com/office/officeart/2018/5/layout/CenteredIconLabelDescriptionList"/>
    <dgm:cxn modelId="{B8B31AAF-9293-4F4A-86A0-3BCC80709603}" type="presOf" srcId="{108E9E42-1196-4431-96E6-77027F768D12}" destId="{5D6E85B0-7EBD-433B-B3C3-B0D96F2E1C6A}" srcOrd="0" destOrd="0" presId="urn:microsoft.com/office/officeart/2018/5/layout/CenteredIconLabelDescriptionList"/>
    <dgm:cxn modelId="{F8D2D3AF-9EE1-4C3F-8EE2-49205F24A1D7}" type="presOf" srcId="{379D00C2-22E2-4098-83CA-8C06A6273870}" destId="{5756D102-FF51-47AB-80B1-AAFB10F9A041}" srcOrd="0" destOrd="2" presId="urn:microsoft.com/office/officeart/2018/5/layout/CenteredIconLabelDescriptionList"/>
    <dgm:cxn modelId="{B7693FB4-7CEA-4D78-A9EC-33FC3EC79AAF}" type="presOf" srcId="{CB7964BB-C30C-4DE8-A2CF-40E65BC4267B}" destId="{5D6E85B0-7EBD-433B-B3C3-B0D96F2E1C6A}" srcOrd="0" destOrd="1" presId="urn:microsoft.com/office/officeart/2018/5/layout/CenteredIconLabelDescriptionList"/>
    <dgm:cxn modelId="{2C4099B5-469C-4CB1-8F21-504BF56C6667}" srcId="{7349845A-C512-4551-9AE2-020A3E566417}" destId="{9BAAF3FE-3F76-4FAF-973F-6808D8C047B2}" srcOrd="1" destOrd="0" parTransId="{3C4718D0-7E79-4872-9D70-7817B65CCA03}" sibTransId="{C2AEE178-179C-4350-946E-38ADA3A4B362}"/>
    <dgm:cxn modelId="{F75216BF-8BC1-4770-A283-D9A16E7C340E}" type="presOf" srcId="{D470102E-FEE0-4C5D-985B-B6F7B6E4C191}" destId="{D77058E3-107C-4BD3-9347-973AC7E5470D}" srcOrd="0" destOrd="0" presId="urn:microsoft.com/office/officeart/2018/5/layout/CenteredIconLabelDescriptionList"/>
    <dgm:cxn modelId="{32EEB6C8-D83C-4698-961C-B33EC372529E}" type="presOf" srcId="{9BAAF3FE-3F76-4FAF-973F-6808D8C047B2}" destId="{34540390-9268-4718-AF06-C0DACF0CD1AA}" srcOrd="0" destOrd="1" presId="urn:microsoft.com/office/officeart/2018/5/layout/CenteredIconLabelDescriptionList"/>
    <dgm:cxn modelId="{CB4631CA-7E32-4A15-9E1E-1E08FD15CB02}" srcId="{46CE460B-A22B-4BDD-9EE7-23A3E8C65F3F}" destId="{CB7964BB-C30C-4DE8-A2CF-40E65BC4267B}" srcOrd="1" destOrd="0" parTransId="{A2CED055-5140-4FEB-B7F1-42D9ADF473E2}" sibTransId="{BFF1D2A4-07FC-49BA-A6DB-C7C688AB461D}"/>
    <dgm:cxn modelId="{CF8AE6CB-F33C-456E-93F5-42443987DA1C}" srcId="{D470102E-FEE0-4C5D-985B-B6F7B6E4C191}" destId="{46CE460B-A22B-4BDD-9EE7-23A3E8C65F3F}" srcOrd="2" destOrd="0" parTransId="{98EE41B4-CBD5-47CC-A3BF-1C485B9B258F}" sibTransId="{CE38B0A2-8A06-489B-9B2B-C1FAC4D4A8CB}"/>
    <dgm:cxn modelId="{78B3C3D9-8849-4EE9-BE12-08ED9154C59C}" srcId="{216BA706-3D65-4F91-8CDC-05BCB696E0DE}" destId="{89AA5D76-BD82-487E-A08F-F0A2A7A13E91}" srcOrd="1" destOrd="0" parTransId="{FA7FB6DE-C0E0-4CDB-A7D1-75F12A47BBD4}" sibTransId="{77537E1C-EEB7-42AB-9F3E-2BE58937F8EC}"/>
    <dgm:cxn modelId="{1107EBED-C44F-4EBF-8E43-81756A195169}" srcId="{7349845A-C512-4551-9AE2-020A3E566417}" destId="{479A9669-AF00-4E29-AAD8-1E8B9474B166}" srcOrd="2" destOrd="0" parTransId="{ABCA101E-9F21-43F2-9CE5-8DF889253360}" sibTransId="{B185745B-7C65-43C2-9C90-ECD0C6387FE5}"/>
    <dgm:cxn modelId="{DBDE85F1-3A11-4D0C-A056-23238998F0E3}" type="presOf" srcId="{479A9669-AF00-4E29-AAD8-1E8B9474B166}" destId="{34540390-9268-4718-AF06-C0DACF0CD1AA}" srcOrd="0" destOrd="2" presId="urn:microsoft.com/office/officeart/2018/5/layout/CenteredIconLabelDescriptionList"/>
    <dgm:cxn modelId="{46F307FE-5874-48AA-BD67-9384BF227A1C}" srcId="{216BA706-3D65-4F91-8CDC-05BCB696E0DE}" destId="{4E717B6A-ACBD-4195-8FAF-E1E82A142C1B}" srcOrd="0" destOrd="0" parTransId="{361F85B1-3024-4AE3-8C1B-F5BE62B6BB0D}" sibTransId="{72F8A46D-DD14-4DB7-BBF1-FA637D85C5C9}"/>
    <dgm:cxn modelId="{4131CB5E-3CEB-4D51-9077-095553513F36}" type="presParOf" srcId="{D77058E3-107C-4BD3-9347-973AC7E5470D}" destId="{80BA8C82-A15C-458F-BD07-C9204F4E73C4}" srcOrd="0" destOrd="0" presId="urn:microsoft.com/office/officeart/2018/5/layout/CenteredIconLabelDescriptionList"/>
    <dgm:cxn modelId="{C94F3D2D-5A47-4371-B5A7-F3001DD77473}" type="presParOf" srcId="{80BA8C82-A15C-458F-BD07-C9204F4E73C4}" destId="{1B88DDC1-DF24-4474-9271-E2C59A3FD89C}" srcOrd="0" destOrd="0" presId="urn:microsoft.com/office/officeart/2018/5/layout/CenteredIconLabelDescriptionList"/>
    <dgm:cxn modelId="{7E342045-9E03-4F2A-A59C-22DBA5046A4C}" type="presParOf" srcId="{80BA8C82-A15C-458F-BD07-C9204F4E73C4}" destId="{7723AA3A-981D-4232-95DC-97954991918E}" srcOrd="1" destOrd="0" presId="urn:microsoft.com/office/officeart/2018/5/layout/CenteredIconLabelDescriptionList"/>
    <dgm:cxn modelId="{F4B6F065-92A6-43CA-BB25-A88E844600B6}" type="presParOf" srcId="{80BA8C82-A15C-458F-BD07-C9204F4E73C4}" destId="{F7370CEA-C9F5-41DF-A886-65DE88E51EDE}" srcOrd="2" destOrd="0" presId="urn:microsoft.com/office/officeart/2018/5/layout/CenteredIconLabelDescriptionList"/>
    <dgm:cxn modelId="{E9FE7E56-8639-41C5-9F0B-15F7FE5AB8A4}" type="presParOf" srcId="{80BA8C82-A15C-458F-BD07-C9204F4E73C4}" destId="{C6A6F459-8E61-424D-BAF3-CE63CF3C9D63}" srcOrd="3" destOrd="0" presId="urn:microsoft.com/office/officeart/2018/5/layout/CenteredIconLabelDescriptionList"/>
    <dgm:cxn modelId="{547DE8D7-E0EC-4E36-8B58-D53E53D1C686}" type="presParOf" srcId="{80BA8C82-A15C-458F-BD07-C9204F4E73C4}" destId="{34540390-9268-4718-AF06-C0DACF0CD1AA}" srcOrd="4" destOrd="0" presId="urn:microsoft.com/office/officeart/2018/5/layout/CenteredIconLabelDescriptionList"/>
    <dgm:cxn modelId="{8243B19B-FAC2-426D-975E-F2E5569AC460}" type="presParOf" srcId="{D77058E3-107C-4BD3-9347-973AC7E5470D}" destId="{6CCC3AEB-A922-432F-B10D-CBB4CBECE427}" srcOrd="1" destOrd="0" presId="urn:microsoft.com/office/officeart/2018/5/layout/CenteredIconLabelDescriptionList"/>
    <dgm:cxn modelId="{21821455-4F74-4E8D-8174-DDD7781DCEA8}" type="presParOf" srcId="{D77058E3-107C-4BD3-9347-973AC7E5470D}" destId="{10843B5D-1B3C-4278-89F6-EB828A2C5C21}" srcOrd="2" destOrd="0" presId="urn:microsoft.com/office/officeart/2018/5/layout/CenteredIconLabelDescriptionList"/>
    <dgm:cxn modelId="{BB6F3344-F984-412C-84B7-66114217D7D7}" type="presParOf" srcId="{10843B5D-1B3C-4278-89F6-EB828A2C5C21}" destId="{F086FD0D-0E58-469C-8E06-81C78FD1EAED}" srcOrd="0" destOrd="0" presId="urn:microsoft.com/office/officeart/2018/5/layout/CenteredIconLabelDescriptionList"/>
    <dgm:cxn modelId="{1EF6171F-73C9-45EA-B678-D34D6F9BB1F4}" type="presParOf" srcId="{10843B5D-1B3C-4278-89F6-EB828A2C5C21}" destId="{0F8AD8D7-E496-4500-AE14-D961C26BF7E1}" srcOrd="1" destOrd="0" presId="urn:microsoft.com/office/officeart/2018/5/layout/CenteredIconLabelDescriptionList"/>
    <dgm:cxn modelId="{F2593EF2-7B80-49F2-8A9F-14FDF79E033B}" type="presParOf" srcId="{10843B5D-1B3C-4278-89F6-EB828A2C5C21}" destId="{349637B4-EB98-4A2E-AE27-77454D05E0E3}" srcOrd="2" destOrd="0" presId="urn:microsoft.com/office/officeart/2018/5/layout/CenteredIconLabelDescriptionList"/>
    <dgm:cxn modelId="{B3290087-2ABC-407A-BBFC-289E9EACCAE2}" type="presParOf" srcId="{10843B5D-1B3C-4278-89F6-EB828A2C5C21}" destId="{D061223D-92B2-47B5-B471-7C339B3C7EC8}" srcOrd="3" destOrd="0" presId="urn:microsoft.com/office/officeart/2018/5/layout/CenteredIconLabelDescriptionList"/>
    <dgm:cxn modelId="{18ABF35F-694E-41C9-84CE-A0603D253B52}" type="presParOf" srcId="{10843B5D-1B3C-4278-89F6-EB828A2C5C21}" destId="{5756D102-FF51-47AB-80B1-AAFB10F9A041}" srcOrd="4" destOrd="0" presId="urn:microsoft.com/office/officeart/2018/5/layout/CenteredIconLabelDescriptionList"/>
    <dgm:cxn modelId="{92B31AE4-DDEA-4A5A-97AF-2DDAAD78744E}" type="presParOf" srcId="{D77058E3-107C-4BD3-9347-973AC7E5470D}" destId="{9596D3A3-67CB-410F-85C1-A02868B6BA32}" srcOrd="3" destOrd="0" presId="urn:microsoft.com/office/officeart/2018/5/layout/CenteredIconLabelDescriptionList"/>
    <dgm:cxn modelId="{007ECD8A-D05C-4DF8-8495-04AD9BA8A902}" type="presParOf" srcId="{D77058E3-107C-4BD3-9347-973AC7E5470D}" destId="{A226EC9B-1C00-41F9-B452-32554C403FC8}" srcOrd="4" destOrd="0" presId="urn:microsoft.com/office/officeart/2018/5/layout/CenteredIconLabelDescriptionList"/>
    <dgm:cxn modelId="{24E48997-6256-4E20-A1DB-2B222B355DC8}" type="presParOf" srcId="{A226EC9B-1C00-41F9-B452-32554C403FC8}" destId="{1F52DDCE-0468-4FC9-A492-EF2E47F3317C}" srcOrd="0" destOrd="0" presId="urn:microsoft.com/office/officeart/2018/5/layout/CenteredIconLabelDescriptionList"/>
    <dgm:cxn modelId="{F1FFB68F-BC2C-4441-A628-BAD8F89A554F}" type="presParOf" srcId="{A226EC9B-1C00-41F9-B452-32554C403FC8}" destId="{05AAE760-0318-42EC-AE9F-1292B003E9CA}" srcOrd="1" destOrd="0" presId="urn:microsoft.com/office/officeart/2018/5/layout/CenteredIconLabelDescriptionList"/>
    <dgm:cxn modelId="{C4CAFC25-97FF-46A2-8FE7-9C7BA8A04EB2}" type="presParOf" srcId="{A226EC9B-1C00-41F9-B452-32554C403FC8}" destId="{CF99A9D7-F708-42A7-93FB-E00972FCB2B3}" srcOrd="2" destOrd="0" presId="urn:microsoft.com/office/officeart/2018/5/layout/CenteredIconLabelDescriptionList"/>
    <dgm:cxn modelId="{68317F30-03CC-4BE8-B55E-3F5B5B2D791F}" type="presParOf" srcId="{A226EC9B-1C00-41F9-B452-32554C403FC8}" destId="{A89371A2-B06D-4EA0-A5FD-F509E3BD7A42}" srcOrd="3" destOrd="0" presId="urn:microsoft.com/office/officeart/2018/5/layout/CenteredIconLabelDescriptionList"/>
    <dgm:cxn modelId="{C2E28746-13D3-4834-AA5E-1F2BD56AD97B}" type="presParOf" srcId="{A226EC9B-1C00-41F9-B452-32554C403FC8}" destId="{5D6E85B0-7EBD-433B-B3C3-B0D96F2E1C6A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88DDC1-DF24-4474-9271-E2C59A3FD89C}">
      <dsp:nvSpPr>
        <dsp:cNvPr id="0" name=""/>
        <dsp:cNvSpPr/>
      </dsp:nvSpPr>
      <dsp:spPr>
        <a:xfrm>
          <a:off x="1020487" y="381904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370CEA-C9F5-41DF-A886-65DE88E51EDE}">
      <dsp:nvSpPr>
        <dsp:cNvPr id="0" name=""/>
        <dsp:cNvSpPr/>
      </dsp:nvSpPr>
      <dsp:spPr>
        <a:xfrm>
          <a:off x="393" y="1634730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000" u="sng" kern="1200" dirty="0">
              <a:latin typeface="Calibri Light" panose="020F0302020204030204"/>
            </a:rPr>
            <a:t>Objective</a:t>
          </a:r>
          <a:endParaRPr lang="en-US" sz="3000" u="sng" kern="1200" dirty="0"/>
        </a:p>
      </dsp:txBody>
      <dsp:txXfrm>
        <a:off x="393" y="1634730"/>
        <a:ext cx="3138750" cy="470812"/>
      </dsp:txXfrm>
    </dsp:sp>
    <dsp:sp modelId="{34540390-9268-4718-AF06-C0DACF0CD1AA}">
      <dsp:nvSpPr>
        <dsp:cNvPr id="0" name=""/>
        <dsp:cNvSpPr/>
      </dsp:nvSpPr>
      <dsp:spPr>
        <a:xfrm>
          <a:off x="393" y="2177293"/>
          <a:ext cx="3138750" cy="1792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Reduce cancellations of hotel bookings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>
            <a:latin typeface="Calibri Light" panose="020F0302020204030204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Identify which specific features result in booking cancellation</a:t>
          </a:r>
        </a:p>
      </dsp:txBody>
      <dsp:txXfrm>
        <a:off x="393" y="2177293"/>
        <a:ext cx="3138750" cy="1792139"/>
      </dsp:txXfrm>
    </dsp:sp>
    <dsp:sp modelId="{F086FD0D-0E58-469C-8E06-81C78FD1EAED}">
      <dsp:nvSpPr>
        <dsp:cNvPr id="0" name=""/>
        <dsp:cNvSpPr/>
      </dsp:nvSpPr>
      <dsp:spPr>
        <a:xfrm>
          <a:off x="4708518" y="381904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9637B4-EB98-4A2E-AE27-77454D05E0E3}">
      <dsp:nvSpPr>
        <dsp:cNvPr id="0" name=""/>
        <dsp:cNvSpPr/>
      </dsp:nvSpPr>
      <dsp:spPr>
        <a:xfrm>
          <a:off x="3688425" y="1634730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000" u="sng" kern="1200" dirty="0">
              <a:latin typeface="Calibri Light" panose="020F0302020204030204"/>
            </a:rPr>
            <a:t>Process</a:t>
          </a:r>
          <a:endParaRPr lang="en-US" sz="3000" u="sng" kern="1200" dirty="0"/>
        </a:p>
      </dsp:txBody>
      <dsp:txXfrm>
        <a:off x="3688425" y="1634730"/>
        <a:ext cx="3138750" cy="470812"/>
      </dsp:txXfrm>
    </dsp:sp>
    <dsp:sp modelId="{5756D102-FF51-47AB-80B1-AAFB10F9A041}">
      <dsp:nvSpPr>
        <dsp:cNvPr id="0" name=""/>
        <dsp:cNvSpPr/>
      </dsp:nvSpPr>
      <dsp:spPr>
        <a:xfrm>
          <a:off x="3688425" y="2177293"/>
          <a:ext cx="3138750" cy="1792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/>
            <a:t>Select </a:t>
          </a:r>
          <a:r>
            <a:rPr lang="en-US" sz="1700" b="0" kern="1200" dirty="0">
              <a:latin typeface="Calibri Light" panose="020F0302020204030204"/>
            </a:rPr>
            <a:t>most </a:t>
          </a:r>
          <a:r>
            <a:rPr lang="en-US" sz="1700" b="0" kern="1200" dirty="0"/>
            <a:t>relevant features </a:t>
          </a:r>
          <a:r>
            <a:rPr lang="en-US" sz="1700" b="0" kern="1200" dirty="0">
              <a:latin typeface="Calibri Light" panose="020F0302020204030204"/>
            </a:rPr>
            <a:t>that affect cancellation</a:t>
          </a:r>
          <a:endParaRPr lang="en-US" sz="1700" b="1" kern="1200" dirty="0">
            <a:latin typeface="Calibri Light" panose="020F0302020204030204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b="0" kern="1200" dirty="0">
            <a:latin typeface="Calibri Light" panose="020F0302020204030204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>
              <a:latin typeface="Calibri Light" panose="020F0302020204030204"/>
            </a:rPr>
            <a:t> </a:t>
          </a:r>
          <a:r>
            <a:rPr lang="en-US" sz="1700" kern="1200" dirty="0"/>
            <a:t>Build prediction model to determine which factors influence the outcome with most accuracy</a:t>
          </a:r>
        </a:p>
      </dsp:txBody>
      <dsp:txXfrm>
        <a:off x="3688425" y="2177293"/>
        <a:ext cx="3138750" cy="1792139"/>
      </dsp:txXfrm>
    </dsp:sp>
    <dsp:sp modelId="{1F52DDCE-0468-4FC9-A492-EF2E47F3317C}">
      <dsp:nvSpPr>
        <dsp:cNvPr id="0" name=""/>
        <dsp:cNvSpPr/>
      </dsp:nvSpPr>
      <dsp:spPr>
        <a:xfrm>
          <a:off x="8396550" y="381904"/>
          <a:ext cx="1098562" cy="10985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99A9D7-F708-42A7-93FB-E00972FCB2B3}">
      <dsp:nvSpPr>
        <dsp:cNvPr id="0" name=""/>
        <dsp:cNvSpPr/>
      </dsp:nvSpPr>
      <dsp:spPr>
        <a:xfrm>
          <a:off x="7376456" y="1634730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000" b="1" u="sng" kern="1200" dirty="0">
              <a:latin typeface="Calibri Light" panose="020F0302020204030204"/>
            </a:rPr>
            <a:t>Recommendations</a:t>
          </a:r>
          <a:endParaRPr lang="en-US" sz="3000" u="sng" kern="1200" dirty="0"/>
        </a:p>
      </dsp:txBody>
      <dsp:txXfrm>
        <a:off x="7376456" y="1634730"/>
        <a:ext cx="3138750" cy="470812"/>
      </dsp:txXfrm>
    </dsp:sp>
    <dsp:sp modelId="{5D6E85B0-7EBD-433B-B3C3-B0D96F2E1C6A}">
      <dsp:nvSpPr>
        <dsp:cNvPr id="0" name=""/>
        <dsp:cNvSpPr/>
      </dsp:nvSpPr>
      <dsp:spPr>
        <a:xfrm>
          <a:off x="7376456" y="2177293"/>
          <a:ext cx="3138750" cy="1792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Random Forest provided best performance with 84% accuracy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>
            <a:latin typeface="Calibri Light" panose="020F0302020204030204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Lead time, deposit, and average rate had most impact on target</a:t>
          </a:r>
          <a:endParaRPr lang="en-US" sz="1700" kern="1200" dirty="0">
            <a:latin typeface="Calibri Light" panose="020F0302020204030204"/>
          </a:endParaRPr>
        </a:p>
      </dsp:txBody>
      <dsp:txXfrm>
        <a:off x="7376456" y="2177293"/>
        <a:ext cx="3138750" cy="1792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svg>
</file>

<file path=ppt/media/image22.png>
</file>

<file path=ppt/media/image23.svg>
</file>

<file path=ppt/media/image24.jpeg>
</file>

<file path=ppt/media/image25.jpeg>
</file>

<file path=ppt/media/image26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hla.com/covid-19s-impact-hotel-industry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www.travelweekly.com/Travel-News/Travel-Agent-Issues/Travel-Weekly-readers-poll-Cancellations-piling-up-coronaviru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0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bedroom with a large bed in a hotel room&#10;&#10;Description automatically generated">
            <a:extLst>
              <a:ext uri="{FF2B5EF4-FFF2-40B4-BE49-F238E27FC236}">
                <a16:creationId xmlns:a16="http://schemas.microsoft.com/office/drawing/2014/main" id="{4C5300E7-5261-4FD5-8B5D-95A3FFB662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93" r="909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32" name="Rectangle 22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542905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sz="6600" b="1" dirty="0">
                <a:cs typeface="Calibri Light"/>
              </a:rPr>
              <a:t>Hotel bookings</a:t>
            </a:r>
            <a:br>
              <a:rPr lang="en-US" sz="6600" b="1" dirty="0">
                <a:cs typeface="Calibri Light"/>
              </a:rPr>
            </a:br>
            <a:r>
              <a:rPr lang="en-US" sz="6600" b="1">
                <a:cs typeface="Calibri Light"/>
              </a:rPr>
              <a:t>and the effect of cancellations</a:t>
            </a:r>
          </a:p>
        </p:txBody>
      </p:sp>
      <p:sp>
        <p:nvSpPr>
          <p:cNvPr id="33" name="Rectangle: Rounded Corners 24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 algn="l"/>
            <a:r>
              <a:rPr lang="en-US" sz="1300">
                <a:cs typeface="Calibri"/>
              </a:rPr>
              <a:t>Institute of Data – Capstone Project</a:t>
            </a:r>
          </a:p>
          <a:p>
            <a:pPr algn="l"/>
            <a:r>
              <a:rPr lang="en-US" sz="1300">
                <a:cs typeface="Calibri"/>
              </a:rPr>
              <a:t>By Anthony Tan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0693D69F-AB94-4B49-A8F8-3E8FD288AA3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46100" y="1714500"/>
            <a:ext cx="6426200" cy="45085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B54CB9-8C5A-4400-B1BD-74FEC151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 dirty="0">
                <a:latin typeface="+mj-lt"/>
                <a:ea typeface="+mj-ea"/>
                <a:cs typeface="+mj-cs"/>
              </a:rPr>
              <a:t>Average Daily Room Rate</a:t>
            </a:r>
            <a:endParaRPr lang="en-US" sz="3600" b="1" kern="1200" dirty="0">
              <a:latin typeface="+mj-lt"/>
              <a:cs typeface="Calibri Ligh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845654-BDEC-4FF2-B19F-C21BF3B34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37500" y="2019300"/>
            <a:ext cx="3454400" cy="3949700"/>
          </a:xfrm>
        </p:spPr>
        <p:txBody>
          <a:bodyPr vert="horz" wrap="square" lIns="91440" tIns="45720" rIns="91440" bIns="45720" rtlCol="0" anchor="t">
            <a:normAutofit fontScale="70000" lnSpcReduction="20000"/>
          </a:bodyPr>
          <a:lstStyle/>
          <a:p>
            <a:r>
              <a:rPr lang="en-US" dirty="0"/>
              <a:t>Average Daily Rate (ADR) follows a similar seasonal pattern to booking volume.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Peak season rate 1.5 times higher than low season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ea typeface="+mn-lt"/>
                <a:cs typeface="+mn-lt"/>
              </a:rPr>
              <a:t>Low season: €</a:t>
            </a:r>
            <a:r>
              <a:rPr lang="en-US" dirty="0">
                <a:cs typeface="Calibri"/>
              </a:rPr>
              <a:t>300K average monthly potential earnings</a:t>
            </a: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High season: €</a:t>
            </a:r>
            <a:r>
              <a:rPr lang="en-US" dirty="0">
                <a:cs typeface="Calibri"/>
              </a:rPr>
              <a:t>950K </a:t>
            </a:r>
            <a:r>
              <a:rPr lang="en-US" dirty="0">
                <a:ea typeface="+mn-lt"/>
                <a:cs typeface="+mn-lt"/>
              </a:rPr>
              <a:t>average monthly potential earnings</a:t>
            </a:r>
          </a:p>
        </p:txBody>
      </p:sp>
    </p:spTree>
    <p:extLst>
      <p:ext uri="{BB962C8B-B14F-4D97-AF65-F5344CB8AC3E}">
        <p14:creationId xmlns:p14="http://schemas.microsoft.com/office/powerpoint/2010/main" val="948617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F3E6DAD1-D601-47D0-BF55-15609FBCBD9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19100" y="1765300"/>
            <a:ext cx="6692900" cy="43815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52A10A-1E49-4D30-A57A-C1EFEBA34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 dirty="0">
                <a:latin typeface="+mj-lt"/>
                <a:ea typeface="+mj-ea"/>
                <a:cs typeface="+mj-cs"/>
              </a:rPr>
              <a:t>Cancellations Per Month</a:t>
            </a:r>
            <a:endParaRPr lang="en-US" sz="3600" b="1" kern="1200" dirty="0">
              <a:latin typeface="+mj-lt"/>
              <a:cs typeface="Calibri Ligh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F970A7-38BD-4CA1-B87A-72390B2FC7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37500" y="2019300"/>
            <a:ext cx="3454400" cy="3949700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r>
              <a:rPr lang="en-US" sz="2400" dirty="0"/>
              <a:t>Cancellations not as consistent with seasonality of booking volume and room rate</a:t>
            </a:r>
          </a:p>
          <a:p>
            <a:pPr marL="0" indent="0">
              <a:buNone/>
            </a:pPr>
            <a:endParaRPr lang="en-US" sz="2400" dirty="0">
              <a:cs typeface="Calibri" panose="020F0502020204030204"/>
            </a:endParaRPr>
          </a:p>
          <a:p>
            <a:r>
              <a:rPr lang="en-US" sz="2400" dirty="0"/>
              <a:t>Percentage tends to be greater over high seasons, resulting in bigger loss in revenue.</a:t>
            </a:r>
            <a:endParaRPr lang="en-US" sz="2400" dirty="0">
              <a:cs typeface="Calibri"/>
            </a:endParaRPr>
          </a:p>
          <a:p>
            <a:pPr marL="0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51014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2F8A5BB1-DF13-4DFB-9E6A-9F6766DBBE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19100" y="1752600"/>
            <a:ext cx="6692900" cy="44196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E09D04-9DF6-49DA-9729-3D41061A4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Lead Time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7C435F-B724-4A40-870D-231D7955C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37500" y="2019300"/>
            <a:ext cx="3454400" cy="3949700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r>
              <a:rPr lang="en-US" sz="2000" dirty="0"/>
              <a:t>Lead Time: Duration between date of customer making booking and actual arrival date</a:t>
            </a:r>
          </a:p>
          <a:p>
            <a:endParaRPr lang="en-US" sz="2000" dirty="0"/>
          </a:p>
          <a:p>
            <a:r>
              <a:rPr lang="en-US" sz="2000" dirty="0"/>
              <a:t>Longer lead time has higher probability of cancellation</a:t>
            </a:r>
          </a:p>
          <a:p>
            <a:endParaRPr lang="en-US" sz="2000" dirty="0"/>
          </a:p>
          <a:p>
            <a:r>
              <a:rPr lang="en-US" sz="2000" dirty="0"/>
              <a:t>30% cancelling within 24 hours of arrival vs. 60% cancelling 12 months before arrival</a:t>
            </a:r>
          </a:p>
        </p:txBody>
      </p:sp>
    </p:spTree>
    <p:extLst>
      <p:ext uri="{BB962C8B-B14F-4D97-AF65-F5344CB8AC3E}">
        <p14:creationId xmlns:p14="http://schemas.microsoft.com/office/powerpoint/2010/main" val="4118102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23D82F2-8828-4C80-AF95-242810E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7FD0D34F-65E4-4896-8016-F401017B6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27A25769-8A6A-4983-92E9-E41BEB530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9AD67-86F6-406F-B30C-44C1A70DC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354" y="466997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cs typeface="Calibri Light"/>
              </a:rPr>
              <a:t>Actual vs. Expected</a:t>
            </a:r>
            <a:endParaRPr lang="en-US">
              <a:cs typeface="Calibri Light" panose="020F03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6669D83-0E36-4F8C-B68A-D549AC19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6711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04AC3B13-66A0-4CD0-9025-BD6FFA965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362" y="1460392"/>
            <a:ext cx="8029864" cy="5395243"/>
          </a:xfrm>
          <a:prstGeom prst="rect">
            <a:avLst/>
          </a:prstGeom>
        </p:spPr>
      </p:pic>
      <p:pic>
        <p:nvPicPr>
          <p:cNvPr id="8" name="Picture 8" descr="Shape, arrow&#10;&#10;Description automatically generated">
            <a:extLst>
              <a:ext uri="{FF2B5EF4-FFF2-40B4-BE49-F238E27FC236}">
                <a16:creationId xmlns:a16="http://schemas.microsoft.com/office/drawing/2014/main" id="{51E851CA-C0C5-4728-A2AB-1FAC62E79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055" y="1568172"/>
            <a:ext cx="2278102" cy="171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085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 descr="Chart&#10;&#10;Description automatically generated">
            <a:extLst>
              <a:ext uri="{FF2B5EF4-FFF2-40B4-BE49-F238E27FC236}">
                <a16:creationId xmlns:a16="http://schemas.microsoft.com/office/drawing/2014/main" id="{9468FF7C-CC7C-4C14-A03B-061C5326CBB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0365" y="1355999"/>
            <a:ext cx="10012441" cy="54998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1CD2D6-C079-437E-851C-3B7BE13E2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5" y="115094"/>
            <a:ext cx="10515600" cy="1325563"/>
          </a:xfrm>
        </p:spPr>
        <p:txBody>
          <a:bodyPr/>
          <a:lstStyle/>
          <a:p>
            <a:pPr algn="ctr"/>
            <a:r>
              <a:rPr lang="en-US">
                <a:cs typeface="Calibri Light"/>
              </a:rPr>
              <a:t>Machine Learning Model Evaluation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05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5CA849-654C-4173-AD99-B3A252827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850576-61EA-4BE3-BC50-BE22E5B77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Recommendations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87931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5" descr="A group of people standing in front of a mirror posing for the camera&#10;&#10;Description automatically generated">
            <a:extLst>
              <a:ext uri="{FF2B5EF4-FFF2-40B4-BE49-F238E27FC236}">
                <a16:creationId xmlns:a16="http://schemas.microsoft.com/office/drawing/2014/main" id="{31212A9D-5F3D-4C08-99A2-27440E742A0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-1" b="18027"/>
          <a:stretch/>
        </p:blipFill>
        <p:spPr>
          <a:xfrm>
            <a:off x="429768" y="1721922"/>
            <a:ext cx="6704891" cy="4520559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BD8122-2F84-4EB5-8460-4E2E8F6FED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38752" y="2020824"/>
            <a:ext cx="3455097" cy="395935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ea typeface="+mn-lt"/>
                <a:cs typeface="+mn-lt"/>
              </a:rPr>
              <a:t>Advance purchase discount incorporates both lead time and deposit</a:t>
            </a:r>
            <a:endParaRPr lang="en-US">
              <a:ea typeface="+mn-lt"/>
              <a:cs typeface="+mn-lt"/>
            </a:endParaRPr>
          </a:p>
          <a:p>
            <a:r>
              <a:rPr lang="en-US" sz="1800">
                <a:ea typeface="+mn-lt"/>
                <a:cs typeface="+mn-lt"/>
              </a:rPr>
              <a:t>Stricter cancellation policy during peak seasons to reduce risk of cancellations on high rates </a:t>
            </a:r>
            <a:endParaRPr lang="en-US" sz="1800">
              <a:cs typeface="Calibri"/>
            </a:endParaRPr>
          </a:p>
          <a:p>
            <a:r>
              <a:rPr lang="en-US" sz="1800">
                <a:ea typeface="+mn-lt"/>
                <a:cs typeface="+mn-lt"/>
              </a:rPr>
              <a:t>If booking meets certain criteria that has high probability of cancellation, hotel can make contact with guest to provide personalized customer service</a:t>
            </a:r>
            <a:endParaRPr lang="en-US" sz="18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719953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8ED43FF-BABD-401E-B7AD-BFB5C25313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90994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70BD131-3310-4E2C-9622-2AC9C633F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58BA5-1388-416B-9374-3BD6A9DDC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3034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able, toy, sitting, computer&#10;&#10;Description automatically generated">
            <a:extLst>
              <a:ext uri="{FF2B5EF4-FFF2-40B4-BE49-F238E27FC236}">
                <a16:creationId xmlns:a16="http://schemas.microsoft.com/office/drawing/2014/main" id="{4B75C0DF-7D75-4EC2-A019-C53AE0F8B3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30518"/>
          <a:stretch/>
        </p:blipFill>
        <p:spPr>
          <a:xfrm>
            <a:off x="6193557" y="643467"/>
            <a:ext cx="5372099" cy="5571066"/>
          </a:xfrm>
          <a:prstGeom prst="rect">
            <a:avLst/>
          </a:prstGeom>
        </p:spPr>
      </p:pic>
      <p:pic>
        <p:nvPicPr>
          <p:cNvPr id="3" name="Picture 3" descr="A picture containing text, book, photo, table&#10;&#10;Description automatically generated">
            <a:extLst>
              <a:ext uri="{FF2B5EF4-FFF2-40B4-BE49-F238E27FC236}">
                <a16:creationId xmlns:a16="http://schemas.microsoft.com/office/drawing/2014/main" id="{0577889B-AC30-4408-8690-6F9903B842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007" r="-1" b="3511"/>
          <a:stretch/>
        </p:blipFill>
        <p:spPr>
          <a:xfrm>
            <a:off x="671836" y="643467"/>
            <a:ext cx="53721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83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852353D2-A6D4-4109-803D-AE1109D4C1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96"/>
          <a:stretch/>
        </p:blipFill>
        <p:spPr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82623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CB20D9A-C1B3-4E89-B832-8E5DCD97F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B5EB73E-EBDE-45EA-BF02-72B8F8F46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E64A793D-7249-4CB5-AD0F-876C4C84E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3ACAC1A4-DD3E-4A3B-B378-F3015033D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A59479C1-D1AF-4013-BF6F-DE26C9258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BD237676-F1B1-417A-9A1B-2A3FE6D92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08C73C19-EF36-4934-8DA5-5B16806BD3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0FBA0CB7-70C6-4152-92AB-8D402CD7B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CD4EC36-D914-43FE-8694-4786BB7FC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93ECD4C7-449F-4FF5-A0FD-2E0D21899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147E398C-2919-4957-8C28-9A61023D9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06F7DECF-952F-4F32-AEF3-526D4AA34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4B499AD4-C290-43FF-A526-CD63C728F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63CBA4C1-DE20-4404-A4AA-87DEDB7CC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0CEBDE26-EB1A-4FA7-9E77-4C5A126C4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A668CFAE-0D77-4FD1-91A9-83657A93D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E4216F2B-14AF-4D35-8AE0-DADB28A9C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EAD1617F-F3A6-49DF-9E1C-48832732E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9A6ACE0E-C722-4218-BB25-A2D4205E6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7860F307-09EA-458C-93F9-3FAA6945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DA58AD25-4D0D-4938-A2E0-B98160340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" name="Picture 4" descr="A birthday cake&#10;&#10;Description automatically generated">
            <a:extLst>
              <a:ext uri="{FF2B5EF4-FFF2-40B4-BE49-F238E27FC236}">
                <a16:creationId xmlns:a16="http://schemas.microsoft.com/office/drawing/2014/main" id="{F9EB02B1-AA3B-4E9C-AD4E-EC5A8E2F51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2" b="3539"/>
          <a:stretch/>
        </p:blipFill>
        <p:spPr>
          <a:xfrm>
            <a:off x="20" y="227"/>
            <a:ext cx="6096591" cy="6858000"/>
          </a:xfrm>
          <a:prstGeom prst="rect">
            <a:avLst/>
          </a:prstGeom>
          <a:ln w="9525">
            <a:noFill/>
          </a:ln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FFCAAA02-349E-47B0-ADD0-A1E963E4D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12791" y="1186483"/>
            <a:ext cx="4473771" cy="4477933"/>
            <a:chOff x="807084" y="1186483"/>
            <a:chExt cx="4473771" cy="4477933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48640F6-61D3-4DFB-BDDD-40BD6A2FB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607" y="1186483"/>
              <a:ext cx="4472724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3600">
                  <a:cs typeface="Calibri"/>
                </a:rPr>
                <a:t>BOB</a:t>
              </a:r>
              <a:endParaRPr lang="en-US" sz="3600" dirty="0">
                <a:cs typeface="Calibri"/>
              </a:endParaRPr>
            </a:p>
          </p:txBody>
        </p:sp>
        <p:sp>
          <p:nvSpPr>
            <p:cNvPr id="34" name="Isosceles Triangle 39">
              <a:extLst>
                <a:ext uri="{FF2B5EF4-FFF2-40B4-BE49-F238E27FC236}">
                  <a16:creationId xmlns:a16="http://schemas.microsoft.com/office/drawing/2014/main" id="{2EFFC065-778F-4FEE-B2B5-9FCFCADEBA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840353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E387267-6B9D-4028-8C08-25B95DAC0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4473771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5FB2B67-3465-414C-B903-44F9CD7F9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122" y="2074730"/>
            <a:ext cx="4299456" cy="20539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>
                <a:solidFill>
                  <a:srgbClr val="FFFFFF"/>
                </a:solidFill>
                <a:cs typeface="Calibri Light"/>
              </a:rPr>
              <a:t>Business on t</a:t>
            </a:r>
            <a:r>
              <a:rPr lang="en-US" sz="5400" b="1" dirty="0">
                <a:solidFill>
                  <a:srgbClr val="FFFFFF"/>
                </a:solidFill>
                <a:cs typeface="Calibri Light"/>
              </a:rPr>
              <a:t>he Books</a:t>
            </a:r>
            <a:endParaRPr lang="en-US" sz="5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518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bedroom with a bed and desk in a room&#10;&#10;Description automatically generated">
            <a:extLst>
              <a:ext uri="{FF2B5EF4-FFF2-40B4-BE49-F238E27FC236}">
                <a16:creationId xmlns:a16="http://schemas.microsoft.com/office/drawing/2014/main" id="{DE6E3D8A-C4C5-4EC0-92B5-25DACBE051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95" r="-1" b="-1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6829-204D-434B-A184-BBDA6EC80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5728"/>
          </a:xfrm>
        </p:spPr>
        <p:txBody>
          <a:bodyPr anchor="b">
            <a:normAutofit/>
          </a:bodyPr>
          <a:lstStyle/>
          <a:p>
            <a:r>
              <a:rPr lang="en-US" sz="2800">
                <a:cs typeface="Calibri Light"/>
              </a:rPr>
              <a:t>Agenda</a:t>
            </a:r>
            <a:endParaRPr lang="en-US" sz="28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2536C-47BD-4058-8CFE-73E5293F3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700">
                <a:ea typeface="+mn-lt"/>
                <a:cs typeface="+mn-lt"/>
              </a:rPr>
              <a:t>Background</a:t>
            </a:r>
          </a:p>
          <a:p>
            <a:r>
              <a:rPr lang="en-US" sz="1700">
                <a:ea typeface="+mn-lt"/>
                <a:cs typeface="+mn-lt"/>
              </a:rPr>
              <a:t>Business Question</a:t>
            </a:r>
          </a:p>
          <a:p>
            <a:r>
              <a:rPr lang="en-US" sz="1700">
                <a:ea typeface="+mn-lt"/>
                <a:cs typeface="+mn-lt"/>
              </a:rPr>
              <a:t>Data Analysis</a:t>
            </a:r>
          </a:p>
          <a:p>
            <a:r>
              <a:rPr lang="en-US" sz="1700">
                <a:ea typeface="+mn-lt"/>
                <a:cs typeface="+mn-lt"/>
              </a:rPr>
              <a:t>Model Evaluation</a:t>
            </a:r>
          </a:p>
          <a:p>
            <a:r>
              <a:rPr lang="en-US" sz="1700">
                <a:ea typeface="+mn-lt"/>
                <a:cs typeface="+mn-lt"/>
              </a:rPr>
              <a:t>Conclusion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3122661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EDD23-05A2-4203-A37D-8F78E2EE3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The impact of Covid-19 on hotels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1" descr="Chart, bar chart&#10;&#10;Description automatically generated">
            <a:extLst>
              <a:ext uri="{FF2B5EF4-FFF2-40B4-BE49-F238E27FC236}">
                <a16:creationId xmlns:a16="http://schemas.microsoft.com/office/drawing/2014/main" id="{107E63E6-1CB7-442E-899F-8A78FB3A9A6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1986" b="3"/>
          <a:stretch/>
        </p:blipFill>
        <p:spPr>
          <a:xfrm>
            <a:off x="495015" y="2271379"/>
            <a:ext cx="6306905" cy="390082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6AA9A5F-64D7-4FF8-82EE-BAFEC64571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11453" y="2478024"/>
            <a:ext cx="3872243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cs typeface="Calibri"/>
              </a:rPr>
              <a:t>Lowest year on record for hotel occupancy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Greater than 50% revenue decline, approx. $112 billion lost</a:t>
            </a:r>
            <a:endParaRPr lang="en-US" sz="2000">
              <a:cs typeface="Calibri"/>
            </a:endParaRPr>
          </a:p>
          <a:p>
            <a:endParaRPr lang="en-US" sz="2000" dirty="0">
              <a:cs typeface="Calibri"/>
            </a:endParaRPr>
          </a:p>
          <a:p>
            <a:r>
              <a:rPr lang="en-US" sz="2000" dirty="0"/>
              <a:t>Impact to travel industry nine times worse than 9/11</a:t>
            </a:r>
            <a:endParaRPr lang="en-US" sz="2000" dirty="0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E12DDD-8FAF-41BD-948F-0E902DF6469B}"/>
              </a:ext>
            </a:extLst>
          </p:cNvPr>
          <p:cNvSpPr txBox="1"/>
          <p:nvPr/>
        </p:nvSpPr>
        <p:spPr>
          <a:xfrm>
            <a:off x="1462438" y="6304289"/>
            <a:ext cx="4189365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>
                <a:ea typeface="+mn-lt"/>
                <a:cs typeface="+mn-lt"/>
              </a:rPr>
              <a:t>Source: </a:t>
            </a:r>
            <a:r>
              <a:rPr lang="en-US" sz="1000" dirty="0">
                <a:ea typeface="+mn-lt"/>
                <a:cs typeface="+mn-lt"/>
                <a:hlinkClick r:id="rId3"/>
              </a:rPr>
              <a:t>https://www.ahla.com/covid-19s-impact-hotel-industry</a:t>
            </a:r>
            <a:r>
              <a:rPr lang="en-US" sz="1000" dirty="0">
                <a:ea typeface="+mn-lt"/>
                <a:cs typeface="+mn-lt"/>
              </a:rPr>
              <a:t> 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26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8EA32F-B0AB-4B62-B837-AFA99C5F6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What region has been most affected?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1F33C1-ABFB-4A3A-8236-254ABC1B10BF}"/>
              </a:ext>
            </a:extLst>
          </p:cNvPr>
          <p:cNvSpPr txBox="1"/>
          <p:nvPr/>
        </p:nvSpPr>
        <p:spPr>
          <a:xfrm>
            <a:off x="2166160" y="6526276"/>
            <a:ext cx="8728378" cy="54285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000" dirty="0"/>
              <a:t>Source: </a:t>
            </a:r>
            <a:r>
              <a:rPr lang="en-US" sz="1000" dirty="0">
                <a:hlinkClick r:id="rId2"/>
              </a:rPr>
              <a:t>https://www.travelweekly.com/Travel-News/Travel-Agent-Issues/Travel-Weekly-readers-poll-Cancellations-piling-up-coronavirus</a:t>
            </a:r>
            <a:endParaRPr lang="en-US" sz="10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 dirty="0">
              <a:cs typeface="Calibri"/>
            </a:endParaRPr>
          </a:p>
        </p:txBody>
      </p:sp>
      <p:pic>
        <p:nvPicPr>
          <p:cNvPr id="7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CF3E6F7F-3D83-44A4-BAC7-174701EA9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43653" y="1638737"/>
            <a:ext cx="8517610" cy="4827076"/>
          </a:xfrm>
        </p:spPr>
      </p:pic>
    </p:spTree>
    <p:extLst>
      <p:ext uri="{BB962C8B-B14F-4D97-AF65-F5344CB8AC3E}">
        <p14:creationId xmlns:p14="http://schemas.microsoft.com/office/powerpoint/2010/main" val="3763712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1576B-7086-4593-8A3B-A32913230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428742"/>
            <a:ext cx="6586491" cy="1286160"/>
          </a:xfrm>
        </p:spPr>
        <p:txBody>
          <a:bodyPr anchor="b">
            <a:normAutofit fontScale="90000"/>
          </a:bodyPr>
          <a:lstStyle/>
          <a:p>
            <a:r>
              <a:rPr lang="en-US" b="1">
                <a:cs typeface="Calibri Light"/>
              </a:rPr>
              <a:t>Solving the business problem</a:t>
            </a:r>
            <a:endParaRPr lang="en-US" b="1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E66C1-6267-40CD-A06B-956D4F77C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u="sng" dirty="0">
                <a:ea typeface="+mn-lt"/>
                <a:cs typeface="+mn-lt"/>
              </a:rPr>
              <a:t>Business Question</a:t>
            </a:r>
          </a:p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How can we minimize hotel booking cancellations and retain business? </a:t>
            </a:r>
            <a:endParaRPr lang="en-US" sz="2400" dirty="0">
              <a:cs typeface="Calibri"/>
            </a:endParaRPr>
          </a:p>
          <a:p>
            <a:pPr marL="0" indent="0">
              <a:buNone/>
            </a:pPr>
            <a:endParaRPr lang="en-US" sz="2400" dirty="0">
              <a:cs typeface="Calibri"/>
            </a:endParaRPr>
          </a:p>
          <a:p>
            <a:pPr marL="0" indent="0">
              <a:buNone/>
            </a:pPr>
            <a:r>
              <a:rPr lang="en-US" sz="2400" u="sng" dirty="0">
                <a:ea typeface="+mn-lt"/>
                <a:cs typeface="+mn-lt"/>
              </a:rPr>
              <a:t>Data Question</a:t>
            </a:r>
          </a:p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What specific variables from a hotel booking have the most influence on a cancellation?</a:t>
            </a:r>
          </a:p>
          <a:p>
            <a:pPr marL="0" indent="0">
              <a:buNone/>
            </a:pPr>
            <a:endParaRPr lang="en-US" sz="20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Why?</a:t>
            </a:r>
          </a:p>
          <a:p>
            <a:pPr marL="0" indent="0">
              <a:buNone/>
            </a:pPr>
            <a:endParaRPr lang="en-US" sz="20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Knowing the likelihood of a cancellation can help with business strategies in the interest of stakeholders (owners and management).</a:t>
            </a:r>
            <a:endParaRPr lang="en-US" sz="2000" dirty="0">
              <a:cs typeface="Calibri" panose="020F0502020204030204"/>
            </a:endParaRPr>
          </a:p>
        </p:txBody>
      </p:sp>
      <p:pic>
        <p:nvPicPr>
          <p:cNvPr id="4" name="Picture 4" descr="A tall building in a city&#10;&#10;Description automatically generated">
            <a:extLst>
              <a:ext uri="{FF2B5EF4-FFF2-40B4-BE49-F238E27FC236}">
                <a16:creationId xmlns:a16="http://schemas.microsoft.com/office/drawing/2014/main" id="{7B9BE72F-070B-4668-8151-3C45925BD8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21" r="20084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7076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117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7B51B11D-BBCD-47C7-A599-1EDA2F22F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4549726"/>
            <a:ext cx="11438793" cy="1844256"/>
          </a:xfrm>
          <a:prstGeom prst="rect">
            <a:avLst/>
          </a:prstGeom>
          <a:solidFill>
            <a:srgbClr val="404040">
              <a:alpha val="93000"/>
            </a:srgbClr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790651-6338-4B0A-A099-CA213C8C5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544" y="4754880"/>
            <a:ext cx="11137392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</a:rPr>
              <a:t>Pipeline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A810F53-4CAC-492E-A2F9-C147AA509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4243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8" descr="Diagram&#10;&#10;Description automatically generated">
            <a:extLst>
              <a:ext uri="{FF2B5EF4-FFF2-40B4-BE49-F238E27FC236}">
                <a16:creationId xmlns:a16="http://schemas.microsoft.com/office/drawing/2014/main" id="{F5ABF685-5160-4A18-AF8D-6B784B5C28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4624" y="92858"/>
            <a:ext cx="8482753" cy="4351338"/>
          </a:xfrm>
        </p:spPr>
      </p:pic>
    </p:spTree>
    <p:extLst>
      <p:ext uri="{BB962C8B-B14F-4D97-AF65-F5344CB8AC3E}">
        <p14:creationId xmlns:p14="http://schemas.microsoft.com/office/powerpoint/2010/main" val="2395527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48C5C4B4-689C-4202-9747-9A8944807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104" y="1854034"/>
            <a:ext cx="5933267" cy="1558297"/>
          </a:xfrm>
          <a:prstGeom prst="rect">
            <a:avLst/>
          </a:prstGeom>
        </p:spPr>
      </p:pic>
      <p:pic>
        <p:nvPicPr>
          <p:cNvPr id="5" name="Picture 6" descr="A screen shot of a social media post&#10;&#10;Description automatically generated">
            <a:extLst>
              <a:ext uri="{FF2B5EF4-FFF2-40B4-BE49-F238E27FC236}">
                <a16:creationId xmlns:a16="http://schemas.microsoft.com/office/drawing/2014/main" id="{9B2C094B-0544-4433-8164-CED60BECE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536" y="3555146"/>
            <a:ext cx="5933267" cy="16333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503A60-946B-413F-8AF6-B7D1FF51C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Where do the bookings come from?</a:t>
            </a:r>
            <a:endParaRPr lang="en-US" dirty="0">
              <a:cs typeface="Calibri Ligh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03F0F2-8C54-4379-B139-1E7FC6CB32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2989" y="1865730"/>
            <a:ext cx="5181600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cs typeface="Calibri"/>
              </a:rPr>
              <a:t>Over 85% bookings made via TA/TO (Travel Agents / Tour Operators) and third party sites</a:t>
            </a: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Over 90% cancel via TA/TOs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These channels actively promote "free" cancellation policies to generate bookings through their system</a:t>
            </a:r>
            <a:endParaRPr lang="en-US" dirty="0">
              <a:cs typeface="Calibri"/>
            </a:endParaRPr>
          </a:p>
        </p:txBody>
      </p:sp>
      <p:pic>
        <p:nvPicPr>
          <p:cNvPr id="6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C7943122-7BD6-4279-8A82-4B03371E2EF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915692" y="1868184"/>
            <a:ext cx="5181600" cy="3723780"/>
          </a:xfrm>
        </p:spPr>
      </p:pic>
      <p:pic>
        <p:nvPicPr>
          <p:cNvPr id="8" name="Picture 9" descr="Chart, pie chart&#10;&#10;Description automatically generated">
            <a:extLst>
              <a:ext uri="{FF2B5EF4-FFF2-40B4-BE49-F238E27FC236}">
                <a16:creationId xmlns:a16="http://schemas.microsoft.com/office/drawing/2014/main" id="{F914C4B6-C856-4A54-9246-87F4FCD29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754" y="1870415"/>
            <a:ext cx="5340697" cy="393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94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910CD71B-5691-4FD3-A9A3-730996DB06E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46100" y="1714500"/>
            <a:ext cx="6413500" cy="45085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401A24-6D44-479B-9B54-EC9F23564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 dirty="0">
                <a:latin typeface="+mj-lt"/>
                <a:ea typeface="+mj-ea"/>
                <a:cs typeface="+mj-cs"/>
              </a:rPr>
              <a:t>Bookings Per Month</a:t>
            </a:r>
            <a:endParaRPr lang="en-US" b="1">
              <a:cs typeface="Calibri Light" panose="020F0302020204030204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A17B6C-0454-4BD6-AF73-5D5ECCF4E4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37500" y="2019300"/>
            <a:ext cx="3454400" cy="3949700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r>
              <a:rPr lang="en-US" sz="2200" dirty="0"/>
              <a:t>Data consists of 79,330 records and 32 features </a:t>
            </a:r>
            <a:r>
              <a:rPr lang="en-US" sz="2200"/>
              <a:t>(e.g. dates, room rate, market </a:t>
            </a:r>
            <a:r>
              <a:rPr lang="en-US" sz="2200" dirty="0"/>
              <a:t>segment)</a:t>
            </a:r>
          </a:p>
          <a:p>
            <a:endParaRPr lang="en-US" sz="2200" dirty="0"/>
          </a:p>
          <a:p>
            <a:r>
              <a:rPr lang="en-US" sz="2200"/>
              <a:t>Peak season is during summer months and slows down as winter approaches</a:t>
            </a:r>
            <a:endParaRPr lang="en-US" sz="22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6523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</TotalTime>
  <Words>476</Words>
  <Application>Microsoft Office PowerPoint</Application>
  <PresentationFormat>Widescreen</PresentationFormat>
  <Paragraphs>75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Hotel bookings and the effect of cancellations</vt:lpstr>
      <vt:lpstr>Business on the Books</vt:lpstr>
      <vt:lpstr>Agenda</vt:lpstr>
      <vt:lpstr>The impact of Covid-19 on hotels</vt:lpstr>
      <vt:lpstr>What region has been most affected?</vt:lpstr>
      <vt:lpstr>Solving the business problem</vt:lpstr>
      <vt:lpstr>Pipeline</vt:lpstr>
      <vt:lpstr>Where do the bookings come from?</vt:lpstr>
      <vt:lpstr>Bookings Per Month</vt:lpstr>
      <vt:lpstr>Average Daily Room Rate</vt:lpstr>
      <vt:lpstr>Cancellations Per Month</vt:lpstr>
      <vt:lpstr>Lead Time</vt:lpstr>
      <vt:lpstr>Actual vs. Expected</vt:lpstr>
      <vt:lpstr>Machine Learning Model Evaluation</vt:lpstr>
      <vt:lpstr>Recommendations</vt:lpstr>
      <vt:lpstr>Summary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Anthony Tan</cp:lastModifiedBy>
  <cp:revision>1852</cp:revision>
  <dcterms:created xsi:type="dcterms:W3CDTF">2020-11-05T10:32:15Z</dcterms:created>
  <dcterms:modified xsi:type="dcterms:W3CDTF">2020-12-01T02:30:32Z</dcterms:modified>
</cp:coreProperties>
</file>

<file path=docProps/thumbnail.jpeg>
</file>